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4630400" cy="82296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Tahoma" panose="020B0604030504040204" pitchFamily="3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000000"/>
          </p15:clr>
        </p15:guide>
        <p15:guide id="2" orient="horz" pos="2784">
          <p15:clr>
            <a:srgbClr val="000000"/>
          </p15:clr>
        </p15:guide>
        <p15:guide id="3" pos="528">
          <p15:clr>
            <a:srgbClr val="000000"/>
          </p15:clr>
        </p15:guide>
        <p15:guide id="4" pos="8688">
          <p15:clr>
            <a:srgbClr val="000000"/>
          </p15:clr>
        </p15:guide>
        <p15:guide id="5" pos="6432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hrt7OXSRvNoIxoXbb63s+qTadP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0" y="306"/>
      </p:cViewPr>
      <p:guideLst>
        <p:guide orient="horz" pos="2592"/>
        <p:guide orient="horz" pos="2784"/>
        <p:guide pos="528"/>
        <p:guide pos="8688"/>
        <p:guide pos="64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7"/>
          <p:cNvPicPr preferRelativeResize="0"/>
          <p:nvPr/>
        </p:nvPicPr>
        <p:blipFill rotWithShape="1">
          <a:blip r:embed="rId2">
            <a:alphaModFix/>
          </a:blip>
          <a:srcRect r="12219" b="27776"/>
          <a:stretch/>
        </p:blipFill>
        <p:spPr>
          <a:xfrm>
            <a:off x="9814550" y="4267200"/>
            <a:ext cx="4815849" cy="396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Google Shape;14;p7"/>
          <p:cNvCxnSpPr/>
          <p:nvPr/>
        </p:nvCxnSpPr>
        <p:spPr>
          <a:xfrm rot="10800000" flipH="1">
            <a:off x="838200" y="2590800"/>
            <a:ext cx="12954000" cy="14338"/>
          </a:xfrm>
          <a:prstGeom prst="straightConnector1">
            <a:avLst/>
          </a:prstGeom>
          <a:noFill/>
          <a:ln w="19050" cap="flat" cmpd="sng">
            <a:solidFill>
              <a:srgbClr val="8C3800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15" name="Google Shape;15;p7"/>
          <p:cNvSpPr txBox="1">
            <a:spLocks noGrp="1"/>
          </p:cNvSpPr>
          <p:nvPr>
            <p:ph type="ctrTitle"/>
          </p:nvPr>
        </p:nvSpPr>
        <p:spPr>
          <a:xfrm>
            <a:off x="2286000" y="2819400"/>
            <a:ext cx="11506200" cy="280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C3800"/>
              </a:buClr>
              <a:buSzPts val="1400"/>
              <a:buNone/>
              <a:defRPr sz="4600">
                <a:solidFill>
                  <a:srgbClr val="8C38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7"/>
          <p:cNvSpPr txBox="1">
            <a:spLocks noGrp="1"/>
          </p:cNvSpPr>
          <p:nvPr>
            <p:ph type="subTitle" idx="1"/>
          </p:nvPr>
        </p:nvSpPr>
        <p:spPr>
          <a:xfrm>
            <a:off x="2286000" y="5715000"/>
            <a:ext cx="115062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700"/>
              <a:buFont typeface="Tahoma"/>
              <a:buNone/>
              <a:defRPr sz="3000">
                <a:solidFill>
                  <a:schemeClr val="dk1"/>
                </a:solidFill>
              </a:defRPr>
            </a:lvl1pPr>
            <a:lvl2pPr lvl="1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>
            <a:endParaRPr dirty="0"/>
          </a:p>
        </p:txBody>
      </p:sp>
      <p:pic>
        <p:nvPicPr>
          <p:cNvPr id="17" name="Google Shape;17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248" y="758952"/>
            <a:ext cx="7525513" cy="17345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 userDrawn="1"/>
        </p:nvSpPr>
        <p:spPr bwMode="auto">
          <a:xfrm>
            <a:off x="9904200" y="1086221"/>
            <a:ext cx="3888000" cy="108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36000" rIns="0" bIns="36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GB" sz="3600" b="1" baseline="0" dirty="0" smtClean="0">
                <a:solidFill>
                  <a:srgbClr val="E0A8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</a:t>
            </a:r>
            <a:r>
              <a:rPr lang="en-GB" sz="3600" b="1" baseline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GB" sz="3600" b="1" baseline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PandEmRes</a:t>
            </a:r>
            <a:r>
              <a:rPr lang="en-GB" sz="3600" b="1" baseline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Workshop</a:t>
            </a:r>
          </a:p>
          <a:p>
            <a:pPr algn="r">
              <a:lnSpc>
                <a:spcPct val="90000"/>
              </a:lnSpc>
            </a:pPr>
            <a:endParaRPr lang="en-GB" sz="3600" b="1" baseline="0" dirty="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lnSpc>
                <a:spcPct val="90000"/>
              </a:lnSpc>
            </a:pPr>
            <a:endParaRPr lang="en-GB" sz="3600" b="1" baseline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8"/>
          <p:cNvPicPr preferRelativeResize="0"/>
          <p:nvPr/>
        </p:nvPicPr>
        <p:blipFill rotWithShape="1">
          <a:blip r:embed="rId2">
            <a:alphaModFix/>
          </a:blip>
          <a:srcRect t="27515" r="11917"/>
          <a:stretch/>
        </p:blipFill>
        <p:spPr>
          <a:xfrm>
            <a:off x="9798050" y="0"/>
            <a:ext cx="4832351" cy="3976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Google Shape;20;p8"/>
          <p:cNvCxnSpPr/>
          <p:nvPr/>
        </p:nvCxnSpPr>
        <p:spPr>
          <a:xfrm>
            <a:off x="838200" y="7543800"/>
            <a:ext cx="12954000" cy="0"/>
          </a:xfrm>
          <a:prstGeom prst="straightConnector1">
            <a:avLst/>
          </a:prstGeom>
          <a:noFill/>
          <a:ln w="19050" cap="flat" cmpd="sng">
            <a:solidFill>
              <a:srgbClr val="8C3800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Google Shape;21;p8"/>
          <p:cNvSpPr txBox="1">
            <a:spLocks noGrp="1"/>
          </p:cNvSpPr>
          <p:nvPr>
            <p:ph type="body" idx="1"/>
          </p:nvPr>
        </p:nvSpPr>
        <p:spPr>
          <a:xfrm>
            <a:off x="838200" y="1981200"/>
            <a:ext cx="129540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>
            <a:lvl1pPr marL="457200" lvl="0" indent="-40005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00"/>
              <a:buChar char="•"/>
              <a:defRPr>
                <a:solidFill>
                  <a:schemeClr val="dk1"/>
                </a:solidFill>
              </a:defRPr>
            </a:lvl1pPr>
            <a:lvl2pPr marL="914400" lvl="1" indent="-37719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40"/>
              <a:buChar char="•"/>
              <a:defRPr>
                <a:solidFill>
                  <a:schemeClr val="dk2"/>
                </a:solidFill>
              </a:defRPr>
            </a:lvl2pPr>
            <a:lvl3pPr marL="1371600" lvl="2" indent="-36576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60"/>
              <a:buChar char="•"/>
              <a:defRPr>
                <a:solidFill>
                  <a:schemeClr val="dk2"/>
                </a:solidFill>
              </a:defRPr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>
                <a:solidFill>
                  <a:schemeClr val="dk2"/>
                </a:solidFill>
              </a:defRPr>
            </a:lvl4pPr>
            <a:lvl5pPr marL="2286000" lvl="4" indent="-33147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20"/>
              <a:buChar char="•"/>
              <a:defRPr>
                <a:solidFill>
                  <a:schemeClr val="dk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3" name="Google Shape;23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248" y="7616952"/>
            <a:ext cx="1993393" cy="458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">
  <p:cSld name="Divi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9"/>
          <p:cNvPicPr preferRelativeResize="0"/>
          <p:nvPr/>
        </p:nvPicPr>
        <p:blipFill rotWithShape="1">
          <a:blip r:embed="rId2">
            <a:alphaModFix/>
          </a:blip>
          <a:srcRect t="27515" r="11917"/>
          <a:stretch/>
        </p:blipFill>
        <p:spPr>
          <a:xfrm>
            <a:off x="9798050" y="0"/>
            <a:ext cx="4832351" cy="3976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" name="Google Shape;26;p9"/>
          <p:cNvCxnSpPr/>
          <p:nvPr/>
        </p:nvCxnSpPr>
        <p:spPr>
          <a:xfrm rot="10800000">
            <a:off x="2895600" y="1214438"/>
            <a:ext cx="0" cy="5867400"/>
          </a:xfrm>
          <a:prstGeom prst="straightConnector1">
            <a:avLst/>
          </a:prstGeom>
          <a:noFill/>
          <a:ln w="19050" cap="flat" cmpd="sng">
            <a:solidFill>
              <a:srgbClr val="8C3800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3048000" y="2590800"/>
            <a:ext cx="100584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ctr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C3800"/>
              </a:buClr>
              <a:buSzPts val="4140"/>
              <a:buNone/>
              <a:defRPr sz="4600">
                <a:solidFill>
                  <a:srgbClr val="8C3800"/>
                </a:solidFill>
              </a:defRPr>
            </a:lvl1pPr>
            <a:lvl2pPr marL="914400" lvl="1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marL="1371600" lvl="2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31469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4pPr>
            <a:lvl5pPr marL="2286000" lvl="4" indent="-331470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pic>
        <p:nvPicPr>
          <p:cNvPr id="28" name="Google Shape;28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248" y="7616952"/>
            <a:ext cx="1993393" cy="458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oogle Shape;30;p10"/>
          <p:cNvCxnSpPr/>
          <p:nvPr/>
        </p:nvCxnSpPr>
        <p:spPr>
          <a:xfrm>
            <a:off x="838200" y="7543800"/>
            <a:ext cx="12954000" cy="0"/>
          </a:xfrm>
          <a:prstGeom prst="straightConnector1">
            <a:avLst/>
          </a:prstGeom>
          <a:noFill/>
          <a:ln w="19050" cap="flat" cmpd="sng">
            <a:solidFill>
              <a:srgbClr val="8C3800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1" name="Google Shape;31;p10"/>
          <p:cNvSpPr txBox="1"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2" name="Google Shape;3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1248" y="7616952"/>
            <a:ext cx="1993393" cy="458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11"/>
          <p:cNvCxnSpPr/>
          <p:nvPr/>
        </p:nvCxnSpPr>
        <p:spPr>
          <a:xfrm>
            <a:off x="838200" y="7543800"/>
            <a:ext cx="12954000" cy="0"/>
          </a:xfrm>
          <a:prstGeom prst="straightConnector1">
            <a:avLst/>
          </a:prstGeom>
          <a:noFill/>
          <a:ln w="19050" cap="flat" cmpd="sng">
            <a:solidFill>
              <a:srgbClr val="8C3800"/>
            </a:solidFill>
            <a:prstDash val="lgDash"/>
            <a:round/>
            <a:headEnd type="none" w="med" len="med"/>
            <a:tailEnd type="none" w="med" len="med"/>
          </a:ln>
        </p:spPr>
      </p:cxnSp>
      <p:pic>
        <p:nvPicPr>
          <p:cNvPr id="35" name="Google Shape;35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1248" y="7616952"/>
            <a:ext cx="1993393" cy="458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12954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>
            <a:lvl1pPr marL="457200" marR="0" lvl="0" indent="-4000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ahoma"/>
              <a:buChar char="•"/>
              <a:defRPr sz="3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Tahoma"/>
              <a:buChar char="•"/>
              <a:defRPr sz="2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657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Tahoma"/>
              <a:buChar char="•"/>
              <a:defRPr sz="2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ahoma"/>
              <a:buChar char="•"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147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Tahoma"/>
              <a:buChar char="•"/>
              <a:defRPr sz="1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444500" algn="l" rtl="0">
              <a:spcBef>
                <a:spcPts val="680"/>
              </a:spcBef>
              <a:spcAft>
                <a:spcPts val="0"/>
              </a:spcAft>
              <a:buClr>
                <a:srgbClr val="EEEAFF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44500" algn="l" rtl="0">
              <a:spcBef>
                <a:spcPts val="680"/>
              </a:spcBef>
              <a:spcAft>
                <a:spcPts val="0"/>
              </a:spcAft>
              <a:buClr>
                <a:srgbClr val="EEEAFF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44500" algn="l" rtl="0">
              <a:spcBef>
                <a:spcPts val="680"/>
              </a:spcBef>
              <a:spcAft>
                <a:spcPts val="0"/>
              </a:spcAft>
              <a:buClr>
                <a:srgbClr val="EEEAFF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44500" algn="l" rtl="0">
              <a:spcBef>
                <a:spcPts val="680"/>
              </a:spcBef>
              <a:spcAft>
                <a:spcPts val="0"/>
              </a:spcAft>
              <a:buClr>
                <a:srgbClr val="EEEAFF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C3800"/>
              </a:buClr>
              <a:buSzPts val="1400"/>
              <a:buNone/>
              <a:defRPr sz="4400" b="0" i="0" u="none" strike="noStrike" cap="none">
                <a:solidFill>
                  <a:srgbClr val="8C38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00" b="0" i="0" u="none" strike="noStrike" cap="non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00" b="0" i="0" u="none" strike="noStrike" cap="non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00" b="0" i="0" u="none" strike="noStrike" cap="non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100" b="0" i="0" u="none" strike="noStrike" cap="non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"/>
          <p:cNvSpPr txBox="1">
            <a:spLocks noGrp="1"/>
          </p:cNvSpPr>
          <p:nvPr>
            <p:ph type="ctrTitle"/>
          </p:nvPr>
        </p:nvSpPr>
        <p:spPr>
          <a:xfrm>
            <a:off x="2286000" y="2819400"/>
            <a:ext cx="11582400" cy="2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XYZ Using </a:t>
            </a:r>
            <a:br>
              <a:rPr lang="en-US"/>
            </a:br>
            <a:r>
              <a:rPr lang="en-US"/>
              <a:t>Hierarchical Models</a:t>
            </a:r>
            <a:endParaRPr/>
          </a:p>
        </p:txBody>
      </p:sp>
      <p:sp>
        <p:nvSpPr>
          <p:cNvPr id="42" name="Google Shape;42;p1"/>
          <p:cNvSpPr txBox="1">
            <a:spLocks noGrp="1"/>
          </p:cNvSpPr>
          <p:nvPr>
            <p:ph type="subTitle" idx="1"/>
          </p:nvPr>
        </p:nvSpPr>
        <p:spPr>
          <a:xfrm>
            <a:off x="2286000" y="5715000"/>
            <a:ext cx="115062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US"/>
              <a:t>John Smith, ABC University</a:t>
            </a:r>
            <a:endParaRPr/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SzPts val="27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"/>
          <p:cNvSpPr txBox="1">
            <a:spLocks noGrp="1"/>
          </p:cNvSpPr>
          <p:nvPr>
            <p:ph type="body" idx="1"/>
          </p:nvPr>
        </p:nvSpPr>
        <p:spPr>
          <a:xfrm>
            <a:off x="838200" y="1981200"/>
            <a:ext cx="129540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Introduction</a:t>
            </a:r>
            <a:endParaRPr/>
          </a:p>
          <a:p>
            <a:pPr marL="341313" lvl="0" indent="-341313" algn="l" rtl="0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Previous Work</a:t>
            </a:r>
            <a:endParaRPr/>
          </a:p>
          <a:p>
            <a:pPr marL="341313" lvl="0" indent="-341313" algn="l" rtl="0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Approach</a:t>
            </a:r>
            <a:endParaRPr/>
          </a:p>
          <a:p>
            <a:pPr marL="341313" lvl="0" indent="-341313" algn="l" rtl="0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Hierarchical Models</a:t>
            </a:r>
            <a:endParaRPr/>
          </a:p>
          <a:p>
            <a:pPr marL="341313" lvl="0" indent="-341313" algn="l" rtl="0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Application Domain</a:t>
            </a:r>
            <a:endParaRPr/>
          </a:p>
          <a:p>
            <a:pPr marL="687388" lvl="1" indent="-352425" algn="l" rtl="0">
              <a:spcBef>
                <a:spcPts val="600"/>
              </a:spcBef>
              <a:spcAft>
                <a:spcPts val="0"/>
              </a:spcAft>
              <a:buSzPts val="2340"/>
              <a:buChar char="•"/>
            </a:pPr>
            <a:r>
              <a:rPr lang="en-US"/>
              <a:t>Dataset</a:t>
            </a:r>
            <a:endParaRPr/>
          </a:p>
          <a:p>
            <a:pPr marL="687388" lvl="1" indent="-352425" algn="l" rtl="0">
              <a:spcBef>
                <a:spcPts val="600"/>
              </a:spcBef>
              <a:spcAft>
                <a:spcPts val="0"/>
              </a:spcAft>
              <a:buSzPts val="2340"/>
              <a:buChar char="•"/>
            </a:pPr>
            <a:r>
              <a:rPr lang="en-US"/>
              <a:t>Results</a:t>
            </a:r>
            <a:endParaRPr/>
          </a:p>
          <a:p>
            <a:pPr marL="341313" lvl="0" indent="-341313" algn="l" rtl="0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Conclusion</a:t>
            </a: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Agenda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body" idx="1"/>
          </p:nvPr>
        </p:nvSpPr>
        <p:spPr>
          <a:xfrm>
            <a:off x="838200" y="1981200"/>
            <a:ext cx="129540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This is an introduction to our techniques</a:t>
            </a:r>
            <a:endParaRPr/>
          </a:p>
          <a:p>
            <a:pPr marL="341313" lvl="0" indent="-341313" algn="l" rtl="0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It’s important because we believe so</a:t>
            </a:r>
            <a:endParaRPr/>
          </a:p>
          <a:p>
            <a:pPr marL="341313" lvl="0" indent="-341313" algn="l" rtl="0">
              <a:spcBef>
                <a:spcPts val="600"/>
              </a:spcBef>
              <a:spcAft>
                <a:spcPts val="0"/>
              </a:spcAft>
              <a:buSzPts val="2700"/>
              <a:buChar char="•"/>
            </a:pPr>
            <a:r>
              <a:rPr lang="en-US"/>
              <a:t>Etc….</a:t>
            </a:r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"/>
          <p:cNvSpPr txBox="1">
            <a:spLocks noGrp="1"/>
          </p:cNvSpPr>
          <p:nvPr>
            <p:ph type="body" idx="1"/>
          </p:nvPr>
        </p:nvSpPr>
        <p:spPr>
          <a:xfrm>
            <a:off x="3048000" y="2590800"/>
            <a:ext cx="100584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4140"/>
              <a:buNone/>
            </a:pPr>
            <a:r>
              <a:rPr lang="en-US"/>
              <a:t>Why do we believe this is important?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 txBox="1">
            <a:spLocks noGrp="1"/>
          </p:cNvSpPr>
          <p:nvPr>
            <p:ph type="ctrTitle"/>
          </p:nvPr>
        </p:nvSpPr>
        <p:spPr>
          <a:xfrm>
            <a:off x="2286000" y="2819400"/>
            <a:ext cx="115062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More important information</a:t>
            </a:r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ubTitle" idx="1"/>
          </p:nvPr>
        </p:nvSpPr>
        <p:spPr>
          <a:xfrm>
            <a:off x="2286000" y="4267200"/>
            <a:ext cx="115062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600" tIns="65300" rIns="130600" bIns="65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US"/>
              <a:t>This is important because it is very useful </a:t>
            </a:r>
            <a:endParaRPr/>
          </a:p>
          <a:p>
            <a:pPr marL="334963" lvl="0" indent="-334963" algn="l" rtl="0">
              <a:spcBef>
                <a:spcPts val="600"/>
              </a:spcBef>
              <a:spcAft>
                <a:spcPts val="0"/>
              </a:spcAft>
              <a:buSzPts val="2700"/>
              <a:buFont typeface="Arial"/>
              <a:buChar char="•"/>
            </a:pPr>
            <a:r>
              <a:rPr lang="en-US"/>
              <a:t>Other reasons this is important:</a:t>
            </a:r>
            <a:endParaRPr/>
          </a:p>
          <a:p>
            <a:pPr marL="334963" lvl="0" indent="-334963" algn="l" rtl="0">
              <a:spcBef>
                <a:spcPts val="600"/>
              </a:spcBef>
              <a:spcAft>
                <a:spcPts val="0"/>
              </a:spcAft>
              <a:buSzPts val="2700"/>
              <a:buFont typeface="Arial"/>
              <a:buChar char="•"/>
            </a:pPr>
            <a:r>
              <a:rPr lang="en-US"/>
              <a:t>Reason </a:t>
            </a:r>
            <a:endParaRPr/>
          </a:p>
          <a:p>
            <a:pPr marL="334963" lvl="0" indent="-334963" algn="l" rtl="0">
              <a:spcBef>
                <a:spcPts val="600"/>
              </a:spcBef>
              <a:spcAft>
                <a:spcPts val="0"/>
              </a:spcAft>
              <a:buSzPts val="2700"/>
              <a:buFont typeface="Arial"/>
              <a:buChar char="•"/>
            </a:pPr>
            <a:r>
              <a:rPr lang="en-US"/>
              <a:t>Another reason</a:t>
            </a:r>
            <a:endParaRPr/>
          </a:p>
          <a:p>
            <a:pPr marL="334963" lvl="0" indent="-334963" algn="l" rtl="0">
              <a:spcBef>
                <a:spcPts val="600"/>
              </a:spcBef>
              <a:spcAft>
                <a:spcPts val="0"/>
              </a:spcAft>
              <a:buSzPts val="2700"/>
              <a:buFont typeface="Arial"/>
              <a:buChar char="•"/>
            </a:pPr>
            <a:r>
              <a:rPr lang="en-US"/>
              <a:t>More reasons</a:t>
            </a:r>
            <a:endParaRPr/>
          </a:p>
          <a:p>
            <a:pPr marL="1144588" lvl="1" indent="-457200" algn="l" rtl="0">
              <a:spcBef>
                <a:spcPts val="600"/>
              </a:spcBef>
              <a:spcAft>
                <a:spcPts val="0"/>
              </a:spcAft>
              <a:buSzPts val="2340"/>
              <a:buFont typeface="Arial"/>
              <a:buChar char="•"/>
            </a:pPr>
            <a:r>
              <a:rPr lang="en-US"/>
              <a:t>And more reasons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VIS-22">
      <a:dk1>
        <a:srgbClr val="1D3160"/>
      </a:dk1>
      <a:lt1>
        <a:srgbClr val="2473B6"/>
      </a:lt1>
      <a:dk2>
        <a:srgbClr val="000000"/>
      </a:dk2>
      <a:lt2>
        <a:srgbClr val="FFFFFF"/>
      </a:lt2>
      <a:accent1>
        <a:srgbClr val="A30B35"/>
      </a:accent1>
      <a:accent2>
        <a:srgbClr val="F15822"/>
      </a:accent2>
      <a:accent3>
        <a:srgbClr val="FDBB30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78</Words>
  <Application>Microsoft Office PowerPoint</Application>
  <PresentationFormat>Custom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Tahoma</vt:lpstr>
      <vt:lpstr>Blank Presentation</vt:lpstr>
      <vt:lpstr>Introduction to XYZ Using  Hierarchical Models</vt:lpstr>
      <vt:lpstr>Agenda</vt:lpstr>
      <vt:lpstr>Introduction</vt:lpstr>
      <vt:lpstr>PowerPoint Presentation</vt:lpstr>
      <vt:lpstr>More important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XYZ Using  Hierarchical Models</dc:title>
  <dc:creator>Min Chen</dc:creator>
  <cp:lastModifiedBy>Min Chen</cp:lastModifiedBy>
  <cp:revision>2</cp:revision>
  <dcterms:created xsi:type="dcterms:W3CDTF">2021-06-16T18:32:57Z</dcterms:created>
  <dcterms:modified xsi:type="dcterms:W3CDTF">2023-06-26T07:19:26Z</dcterms:modified>
</cp:coreProperties>
</file>